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57" r:id="rId3"/>
    <p:sldId id="259" r:id="rId4"/>
    <p:sldId id="260" r:id="rId5"/>
    <p:sldId id="261" r:id="rId6"/>
    <p:sldId id="262" r:id="rId7"/>
    <p:sldId id="265" r:id="rId8"/>
    <p:sldId id="267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60"/>
    <p:restoredTop sz="79867"/>
  </p:normalViewPr>
  <p:slideViewPr>
    <p:cSldViewPr snapToGrid="0" snapToObjects="1">
      <p:cViewPr varScale="1">
        <p:scale>
          <a:sx n="126" d="100"/>
          <a:sy n="126" d="100"/>
        </p:scale>
        <p:origin x="3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0F708-6844-994B-AA60-5B42EA13AE8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025AB-367C-0441-8EF3-A05EDF43359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277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http://</a:t>
            </a:r>
            <a:r>
              <a:rPr kumimoji="1" lang="en-US" altLang="ja-JP" dirty="0" err="1" smtClean="0"/>
              <a:t>www.oricon.co.jp</a:t>
            </a:r>
            <a:r>
              <a:rPr kumimoji="1" lang="en-US" altLang="ja-JP" dirty="0" smtClean="0"/>
              <a:t>/news/42693/full/#</a:t>
            </a:r>
            <a:r>
              <a:rPr kumimoji="1" lang="en-US" altLang="ja-JP" dirty="0" err="1" smtClean="0"/>
              <a:t>rk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https://</a:t>
            </a:r>
            <a:r>
              <a:rPr kumimoji="1" lang="en-US" altLang="ja-JP" dirty="0" err="1" smtClean="0"/>
              <a:t>www.ncbi.nlm.nih.gov</a:t>
            </a:r>
            <a:r>
              <a:rPr kumimoji="1" lang="en-US" altLang="ja-JP" dirty="0" smtClean="0"/>
              <a:t>/</a:t>
            </a:r>
            <a:r>
              <a:rPr kumimoji="1" lang="en-US" altLang="ja-JP" dirty="0" err="1" smtClean="0"/>
              <a:t>pmc</a:t>
            </a:r>
            <a:r>
              <a:rPr kumimoji="1" lang="en-US" altLang="ja-JP" dirty="0" smtClean="0"/>
              <a:t>/articles/PMC1556694/pdf/amjphnation00593-0121b.pdf</a:t>
            </a:r>
          </a:p>
          <a:p>
            <a:endParaRPr kumimoji="1" lang="en-US" altLang="ja-JP" dirty="0" smtClean="0"/>
          </a:p>
          <a:p>
            <a:pPr>
              <a:buFont typeface="Wingdings" charset="2"/>
              <a:buChar char="u"/>
            </a:pPr>
            <a:r>
              <a:rPr lang="ja-JP" altLang="en-US" dirty="0" smtClean="0"/>
              <a:t>一瞬の居眠りでヒヤリ</a:t>
            </a:r>
            <a:endParaRPr lang="en-US" altLang="ja-JP" dirty="0" smtClean="0"/>
          </a:p>
          <a:p>
            <a:pPr>
              <a:buFont typeface="Wingdings" charset="2"/>
              <a:buChar char="u"/>
            </a:pPr>
            <a:r>
              <a:rPr lang="ja-JP" altLang="en-US" dirty="0" smtClean="0"/>
              <a:t>うっかり信号無視でハット</a:t>
            </a:r>
            <a:endParaRPr lang="en-US" altLang="ja-JP" dirty="0" smtClean="0"/>
          </a:p>
          <a:p>
            <a:pPr>
              <a:buFont typeface="Wingdings" charset="2"/>
              <a:buChar char="u"/>
            </a:pPr>
            <a:endParaRPr lang="en-US" altLang="ja-JP" dirty="0" smtClean="0"/>
          </a:p>
          <a:p>
            <a:pPr>
              <a:buFont typeface="Wingdings" charset="2"/>
              <a:buChar char="u"/>
            </a:pPr>
            <a:r>
              <a:rPr lang="ja-JP" altLang="en-US" dirty="0" smtClean="0"/>
              <a:t>「一つの重大事故の背後に</a:t>
            </a:r>
            <a:r>
              <a:rPr lang="en-US" altLang="ja-JP" dirty="0" smtClean="0"/>
              <a:t>29</a:t>
            </a:r>
            <a:r>
              <a:rPr lang="ja-JP" altLang="en-US" dirty="0" smtClean="0"/>
              <a:t>の軽微な事故が、その背後に</a:t>
            </a:r>
            <a:r>
              <a:rPr lang="en-US" altLang="ja-JP" dirty="0" smtClean="0"/>
              <a:t>300</a:t>
            </a:r>
            <a:r>
              <a:rPr lang="ja-JP" altLang="en-US" dirty="0" smtClean="0"/>
              <a:t>の異常が存在する」</a:t>
            </a:r>
            <a:endParaRPr lang="en-US" altLang="ja-JP" dirty="0" smtClean="0"/>
          </a:p>
          <a:p>
            <a:pPr lvl="1">
              <a:buFont typeface="Wingdings" charset="2"/>
              <a:buChar char="u"/>
            </a:pPr>
            <a:r>
              <a:rPr lang="en-US" altLang="ja-JP" dirty="0" smtClean="0"/>
              <a:t>Herbert William Heinrich</a:t>
            </a:r>
            <a:r>
              <a:rPr lang="ja-JP" altLang="en-US" dirty="0" smtClean="0"/>
              <a:t>、</a:t>
            </a:r>
            <a:r>
              <a:rPr lang="en-US" altLang="ja-JP" dirty="0" smtClean="0"/>
              <a:t> 1929</a:t>
            </a:r>
          </a:p>
          <a:p>
            <a:pPr>
              <a:buFont typeface="Wingdings" charset="2"/>
              <a:buChar char="u"/>
            </a:pPr>
            <a:endParaRPr lang="en-US" altLang="ja-JP" dirty="0" smtClean="0"/>
          </a:p>
          <a:p>
            <a:pPr>
              <a:buFont typeface="Wingdings" charset="2"/>
              <a:buChar char="u"/>
            </a:pPr>
            <a:r>
              <a:rPr lang="ja-JP" altLang="en-US" dirty="0" smtClean="0"/>
              <a:t>でも、そんなヒヤリに気が付かなかったとしたら。。。</a:t>
            </a:r>
            <a:endParaRPr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A025AB-367C-0441-8EF3-A05EDF433594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3832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円グラフ。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右しか見てない車とぶつかりそうに。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A025AB-367C-0441-8EF3-A05EDF433594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861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いらすとや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A025AB-367C-0441-8EF3-A05EDF433594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81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9697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961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9167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891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704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41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992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98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9461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61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21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2DC2F-5585-FC4B-AAC8-54F51B2CA2D2}" type="datetimeFigureOut">
              <a:rPr kumimoji="1" lang="ja-JP" altLang="en-US" smtClean="0"/>
              <a:t>2017/1/29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84464-66FA-3849-B6EE-2D95B354FD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178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711485" y="2634711"/>
            <a:ext cx="3357966" cy="968241"/>
          </a:xfrm>
        </p:spPr>
        <p:txBody>
          <a:bodyPr/>
          <a:lstStyle/>
          <a:p>
            <a:r>
              <a:rPr kumimoji="1" lang="ja-JP" altLang="en-US" dirty="0" smtClean="0"/>
              <a:t>ひやりん。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170556"/>
            <a:ext cx="9144000" cy="1087244"/>
          </a:xfrm>
        </p:spPr>
        <p:txBody>
          <a:bodyPr/>
          <a:lstStyle/>
          <a:p>
            <a:r>
              <a:rPr lang="en-US" altLang="ja-JP" dirty="0" smtClean="0"/>
              <a:t>Team</a:t>
            </a:r>
            <a:r>
              <a:rPr lang="ja-JP" altLang="en-US" dirty="0" smtClean="0"/>
              <a:t> </a:t>
            </a:r>
            <a:r>
              <a:rPr lang="en-US" altLang="ja-JP" dirty="0" smtClean="0"/>
              <a:t>G</a:t>
            </a:r>
          </a:p>
          <a:p>
            <a:r>
              <a:rPr lang="ja-JP" altLang="en-US" dirty="0" smtClean="0"/>
              <a:t>いしかわ、くろやなぎ、こもりた、とよだ、はしもと、ほし</a:t>
            </a:r>
            <a:endParaRPr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575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１つの事故の背後に</a:t>
            </a:r>
            <a:r>
              <a:rPr lang="en-US" altLang="ja-JP" dirty="0" smtClean="0"/>
              <a:t>300</a:t>
            </a:r>
            <a:r>
              <a:rPr lang="ja-JP" altLang="en-US" dirty="0" smtClean="0"/>
              <a:t>のヒヤリハット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89175"/>
          </a:xfrm>
        </p:spPr>
        <p:txBody>
          <a:bodyPr/>
          <a:lstStyle/>
          <a:p>
            <a:pPr marL="0" indent="0">
              <a:buNone/>
            </a:pPr>
            <a:r>
              <a:rPr lang="ja-JP" altLang="en-US" dirty="0" smtClean="0"/>
              <a:t>たとえば。。。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重大事故を防ぐにはヒヤリハットに注意すること！</a:t>
            </a:r>
            <a:endParaRPr lang="en-US" altLang="ja-JP" dirty="0" smtClean="0"/>
          </a:p>
          <a:p>
            <a:pPr>
              <a:buFont typeface="Wingdings" charset="2"/>
              <a:buChar char="u"/>
            </a:pPr>
            <a:endParaRPr lang="en-US" altLang="ja-JP" dirty="0" smtClean="0"/>
          </a:p>
          <a:p>
            <a:pPr>
              <a:buFont typeface="Wingdings" charset="2"/>
              <a:buChar char="u"/>
            </a:pPr>
            <a:endParaRPr lang="en-US" altLang="ja-JP" dirty="0"/>
          </a:p>
          <a:p>
            <a:pPr marL="0" indent="0">
              <a:buNone/>
            </a:pPr>
            <a:endParaRPr lang="en-US" altLang="ja-JP" dirty="0" smtClean="0"/>
          </a:p>
          <a:p>
            <a:pPr>
              <a:buFont typeface="Wingdings" charset="2"/>
              <a:buChar char="u"/>
            </a:pPr>
            <a:endParaRPr lang="en-US" altLang="ja-JP" dirty="0"/>
          </a:p>
          <a:p>
            <a:pPr>
              <a:buFont typeface="Wingdings" charset="2"/>
              <a:buChar char="u"/>
            </a:pPr>
            <a:endParaRPr lang="en-US" altLang="ja-JP" dirty="0" smtClean="0"/>
          </a:p>
          <a:p>
            <a:pPr>
              <a:buFont typeface="Wingdings" charset="2"/>
              <a:buChar char="u"/>
            </a:pPr>
            <a:endParaRPr kumimoji="1" lang="ja-JP" altLang="en-US" dirty="0"/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0" y="5334001"/>
            <a:ext cx="10515600" cy="800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dirty="0" smtClean="0"/>
              <a:t>でも、そもそもヒヤリに気づかないとしたら、こわいですよね。</a:t>
            </a:r>
            <a:endParaRPr lang="en-US" altLang="ja-JP" dirty="0" smtClean="0"/>
          </a:p>
          <a:p>
            <a:pPr>
              <a:buFont typeface="Wingdings" charset="2"/>
              <a:buChar char="u"/>
            </a:pPr>
            <a:endParaRPr lang="ja-JP" altLang="en-US" dirty="0"/>
          </a:p>
        </p:txBody>
      </p:sp>
      <p:sp>
        <p:nvSpPr>
          <p:cNvPr id="5" name="三角形 4"/>
          <p:cNvSpPr/>
          <p:nvPr/>
        </p:nvSpPr>
        <p:spPr>
          <a:xfrm flipV="1">
            <a:off x="4646908" y="4441556"/>
            <a:ext cx="2898183" cy="565688"/>
          </a:xfrm>
          <a:prstGeom prst="triangle">
            <a:avLst>
              <a:gd name="adj" fmla="val 505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774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認知症疑いの男性高齢者、</a:t>
            </a:r>
            <a:r>
              <a:rPr lang="en-US" altLang="ja-JP" dirty="0"/>
              <a:t>61</a:t>
            </a:r>
            <a:r>
              <a:rPr lang="ja-JP" altLang="en-US" dirty="0"/>
              <a:t>％が自動車運転</a:t>
            </a:r>
            <a:r>
              <a:rPr lang="en-US" altLang="ja-JP" dirty="0"/>
              <a:t/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0" y="5687878"/>
            <a:ext cx="10515600" cy="6044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ja-JP" altLang="en-US" sz="2400" dirty="0" smtClean="0"/>
              <a:t>ドライバーに「ひやり」を気づかせてあげて！</a:t>
            </a:r>
            <a:endParaRPr lang="ja-JP" altLang="en-US" sz="2400" dirty="0"/>
          </a:p>
        </p:txBody>
      </p:sp>
      <p:sp>
        <p:nvSpPr>
          <p:cNvPr id="5" name="三角形 4"/>
          <p:cNvSpPr/>
          <p:nvPr/>
        </p:nvSpPr>
        <p:spPr>
          <a:xfrm flipV="1">
            <a:off x="4646908" y="4506178"/>
            <a:ext cx="2898183" cy="565688"/>
          </a:xfrm>
          <a:prstGeom prst="triangle">
            <a:avLst>
              <a:gd name="adj" fmla="val 505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200" y="2009603"/>
            <a:ext cx="10515600" cy="18805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ja-JP" altLang="en-US" sz="2400" smtClean="0"/>
              <a:t>認知症の疑いがある男性高齢者の</a:t>
            </a:r>
            <a:r>
              <a:rPr lang="en-US" altLang="ja-JP" sz="2400" smtClean="0"/>
              <a:t>61</a:t>
            </a:r>
            <a:r>
              <a:rPr lang="ja-JP" altLang="en-US" sz="2400" smtClean="0"/>
              <a:t>％が自動車の運転を続けていることが、国立長寿医療研究センター（愛知県大府市）の調査で分かった。同センター予防老年学研究部の島田裕之部長は「疑いのある人がすべて認知症とは断言できないが、周囲が異変を感じたら早期受診を促すべきだ」と話している。（日経 </a:t>
            </a:r>
            <a:r>
              <a:rPr lang="is-IS" altLang="ja-JP" sz="2400" smtClean="0"/>
              <a:t>2015/6/11</a:t>
            </a:r>
            <a:r>
              <a:rPr lang="ja-JP" altLang="en-US" sz="2400" smtClean="0"/>
              <a:t>）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9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12420" y="365125"/>
            <a:ext cx="11567160" cy="1325563"/>
          </a:xfrm>
        </p:spPr>
        <p:txBody>
          <a:bodyPr>
            <a:normAutofit fontScale="90000"/>
          </a:bodyPr>
          <a:lstStyle/>
          <a:p>
            <a:r>
              <a:rPr lang="ja-JP" altLang="en-US" dirty="0" smtClean="0"/>
              <a:t>そこで「ひやりん。」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あなたに理想のヒヤリを教えてくれます。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endParaRPr kumimoji="1" lang="ja-JP" altLang="en-US" dirty="0"/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130" y="1475800"/>
            <a:ext cx="6416804" cy="5382200"/>
          </a:xfrm>
          <a:prstGeom prst="rect">
            <a:avLst/>
          </a:prstGeom>
        </p:spPr>
      </p:pic>
      <p:sp>
        <p:nvSpPr>
          <p:cNvPr id="13" name="円形吹き出し 12"/>
          <p:cNvSpPr/>
          <p:nvPr/>
        </p:nvSpPr>
        <p:spPr>
          <a:xfrm>
            <a:off x="8885948" y="1863529"/>
            <a:ext cx="2836190" cy="1205407"/>
          </a:xfrm>
          <a:prstGeom prst="wedgeEllipseCallout">
            <a:avLst>
              <a:gd name="adj1" fmla="val -55543"/>
              <a:gd name="adj2" fmla="val 149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dirty="0" smtClean="0"/>
              <a:t>あなたのヒヤリ度と</a:t>
            </a:r>
            <a:endParaRPr kumimoji="1" lang="en-US" altLang="ja-JP" dirty="0" smtClean="0"/>
          </a:p>
          <a:p>
            <a:pPr algn="ctr"/>
            <a:r>
              <a:rPr lang="ja-JP" altLang="en-US" dirty="0" smtClean="0"/>
              <a:t>理想のヒヤリ度。</a:t>
            </a:r>
            <a:endParaRPr kumimoji="1" lang="ja-JP" altLang="en-US" dirty="0"/>
          </a:p>
        </p:txBody>
      </p:sp>
      <p:sp>
        <p:nvSpPr>
          <p:cNvPr id="14" name="円形吹き出し 13"/>
          <p:cNvSpPr/>
          <p:nvPr/>
        </p:nvSpPr>
        <p:spPr>
          <a:xfrm>
            <a:off x="8885948" y="4166900"/>
            <a:ext cx="2836190" cy="1489981"/>
          </a:xfrm>
          <a:prstGeom prst="wedgeEllipseCallout">
            <a:avLst>
              <a:gd name="adj1" fmla="val -54933"/>
              <a:gd name="adj2" fmla="val -197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dirty="0" smtClean="0"/>
              <a:t>刻々と変化するグラフ</a:t>
            </a:r>
            <a:r>
              <a:rPr lang="ja-JP" altLang="en-US" dirty="0" smtClean="0"/>
              <a:t>が</a:t>
            </a:r>
            <a:endParaRPr lang="en-US" altLang="ja-JP" dirty="0" smtClean="0"/>
          </a:p>
          <a:p>
            <a:pPr algn="ctr"/>
            <a:r>
              <a:rPr kumimoji="1" lang="ja-JP" altLang="en-US" dirty="0" smtClean="0"/>
              <a:t>理想のひやりとの差を</a:t>
            </a:r>
            <a:endParaRPr kumimoji="1" lang="en-US" altLang="ja-JP" dirty="0" smtClean="0"/>
          </a:p>
          <a:p>
            <a:pPr algn="ctr"/>
            <a:r>
              <a:rPr lang="ja-JP" altLang="en-US" dirty="0" smtClean="0"/>
              <a:t>教えてくれます。</a:t>
            </a:r>
            <a:endParaRPr kumimoji="1" lang="en-US" altLang="ja-JP" dirty="0" smtClean="0"/>
          </a:p>
        </p:txBody>
      </p:sp>
      <p:sp>
        <p:nvSpPr>
          <p:cNvPr id="15" name="円形吹き出し 14"/>
          <p:cNvSpPr/>
          <p:nvPr/>
        </p:nvSpPr>
        <p:spPr>
          <a:xfrm>
            <a:off x="345876" y="3068936"/>
            <a:ext cx="2541722" cy="1782033"/>
          </a:xfrm>
          <a:prstGeom prst="wedgeEllipseCallout">
            <a:avLst>
              <a:gd name="adj1" fmla="val 54823"/>
              <a:gd name="adj2" fmla="val -43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dirty="0" smtClean="0"/>
              <a:t>みんなが気になる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かわいい赤ちゃん。</a:t>
            </a:r>
            <a:endParaRPr kumimoji="1" lang="en-US" altLang="ja-JP" dirty="0" smtClean="0"/>
          </a:p>
          <a:p>
            <a:pPr algn="ctr"/>
            <a:r>
              <a:rPr lang="ja-JP" altLang="en-US" dirty="0" smtClean="0"/>
              <a:t>あなたのヒヤリが</a:t>
            </a:r>
            <a:endParaRPr lang="en-US" altLang="ja-JP" dirty="0" smtClean="0"/>
          </a:p>
          <a:p>
            <a:pPr algn="ctr"/>
            <a:r>
              <a:rPr lang="ja-JP" altLang="en-US" dirty="0" smtClean="0"/>
              <a:t>足りないと</a:t>
            </a:r>
            <a:endParaRPr lang="en-US" altLang="ja-JP" dirty="0" smtClean="0"/>
          </a:p>
          <a:p>
            <a:pPr algn="ctr"/>
            <a:r>
              <a:rPr lang="ja-JP" altLang="en-US" dirty="0" smtClean="0"/>
              <a:t>こわ</a:t>
            </a:r>
            <a:r>
              <a:rPr kumimoji="1" lang="ja-JP" altLang="en-US" dirty="0" smtClean="0"/>
              <a:t>がります！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4740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理想ヒヤリ度って？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65003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dirty="0" smtClean="0"/>
              <a:t>理想ヒヤリ度≒</a:t>
            </a:r>
            <a:r>
              <a:rPr kumimoji="1" lang="ja-JP" altLang="en-US" dirty="0" smtClean="0"/>
              <a:t>正常な注意力をもって運転した場合の心拍数</a:t>
            </a:r>
            <a:endParaRPr lang="en-US" altLang="ja-JP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0" y="3780240"/>
            <a:ext cx="10515600" cy="1119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altLang="ja-JP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altLang="ja-JP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altLang="ja-JP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altLang="ja-JP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altLang="ja-JP" dirty="0" smtClean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67227" y="27807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バック！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885832" y="27771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カーブ！</a:t>
            </a:r>
            <a:endParaRPr kumimoji="1" lang="ja-JP" altLang="en-US" dirty="0"/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50" y="3563966"/>
            <a:ext cx="11584699" cy="1551600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2439830" y="3229921"/>
            <a:ext cx="0" cy="740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/>
          <p:nvPr/>
        </p:nvCxnSpPr>
        <p:spPr>
          <a:xfrm>
            <a:off x="7762068" y="3142823"/>
            <a:ext cx="0" cy="827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2"/>
          <p:cNvSpPr txBox="1">
            <a:spLocks/>
          </p:cNvSpPr>
          <p:nvPr/>
        </p:nvSpPr>
        <p:spPr>
          <a:xfrm>
            <a:off x="838200" y="6230318"/>
            <a:ext cx="10515600" cy="627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ja-JP" altLang="en-US" sz="2400" dirty="0" smtClean="0"/>
              <a:t>でも、同乗者がいないとわからないんじゃ意味がないのでは？？</a:t>
            </a:r>
            <a:endParaRPr lang="ja-JP" altLang="en-US" sz="2400" dirty="0"/>
          </a:p>
        </p:txBody>
      </p:sp>
      <p:sp>
        <p:nvSpPr>
          <p:cNvPr id="20" name="三角形 19"/>
          <p:cNvSpPr/>
          <p:nvPr/>
        </p:nvSpPr>
        <p:spPr>
          <a:xfrm flipV="1">
            <a:off x="4646907" y="5529433"/>
            <a:ext cx="2898183" cy="303448"/>
          </a:xfrm>
          <a:prstGeom prst="triangle">
            <a:avLst>
              <a:gd name="adj" fmla="val 505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41" y="2449214"/>
            <a:ext cx="1697704" cy="1194567"/>
          </a:xfrm>
          <a:prstGeom prst="rect">
            <a:avLst/>
          </a:prstGeom>
        </p:spPr>
      </p:pic>
      <p:pic>
        <p:nvPicPr>
          <p:cNvPr id="25" name="図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223" y="2435753"/>
            <a:ext cx="1697706" cy="1194567"/>
          </a:xfrm>
          <a:prstGeom prst="rect">
            <a:avLst/>
          </a:prstGeom>
        </p:spPr>
      </p:pic>
      <p:sp>
        <p:nvSpPr>
          <p:cNvPr id="27" name="テキスト ボックス 26"/>
          <p:cNvSpPr txBox="1"/>
          <p:nvPr/>
        </p:nvSpPr>
        <p:spPr>
          <a:xfrm>
            <a:off x="7762068" y="5172612"/>
            <a:ext cx="4343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dirty="0" smtClean="0"/>
              <a:t>SDTECH</a:t>
            </a:r>
            <a:r>
              <a:rPr lang="ja-JP" altLang="en-US" sz="1200" dirty="0" smtClean="0"/>
              <a:t>さんの</a:t>
            </a:r>
            <a:r>
              <a:rPr lang="en-US" altLang="ja-JP" sz="1200" dirty="0" err="1" smtClean="0"/>
              <a:t>Vital.Heartrate</a:t>
            </a:r>
            <a:r>
              <a:rPr lang="ja-JP" altLang="en-US" sz="1200" dirty="0" smtClean="0"/>
              <a:t>を使わせていただきました。</a:t>
            </a:r>
            <a:endParaRPr kumimoji="1"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6724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そこで、</a:t>
            </a:r>
            <a:r>
              <a:rPr kumimoji="1" lang="ja-JP" altLang="en-US" dirty="0" smtClean="0"/>
              <a:t>理想ヒヤリを近似計算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995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ja-JP" altLang="en-US" dirty="0" smtClean="0"/>
              <a:t>車両情報を元に近似値を計算。パラメタを機械学習しました。</a:t>
            </a:r>
            <a:endParaRPr lang="en-US" altLang="ja-JP" dirty="0" smtClean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892657" y="-7199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カーブ！</a:t>
            </a:r>
            <a:endParaRPr kumimoji="1" lang="ja-JP" altLang="en-US" dirty="0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49" y="3565997"/>
            <a:ext cx="11584699" cy="1547242"/>
          </a:xfrm>
          <a:prstGeom prst="rect">
            <a:avLst/>
          </a:prstGeom>
        </p:spPr>
      </p:pic>
      <p:cxnSp>
        <p:nvCxnSpPr>
          <p:cNvPr id="15" name="直線矢印コネクタ 14"/>
          <p:cNvCxnSpPr/>
          <p:nvPr/>
        </p:nvCxnSpPr>
        <p:spPr>
          <a:xfrm>
            <a:off x="2439830" y="3229921"/>
            <a:ext cx="0" cy="740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7067227" y="278076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フィット！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885832" y="277717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mtClean="0"/>
              <a:t>フィット！</a:t>
            </a:r>
            <a:endParaRPr kumimoji="1" lang="ja-JP" altLang="en-US" dirty="0"/>
          </a:p>
        </p:txBody>
      </p:sp>
      <p:cxnSp>
        <p:nvCxnSpPr>
          <p:cNvPr id="19" name="直線矢印コネクタ 18"/>
          <p:cNvCxnSpPr/>
          <p:nvPr/>
        </p:nvCxnSpPr>
        <p:spPr>
          <a:xfrm>
            <a:off x="7762068" y="3142823"/>
            <a:ext cx="0" cy="827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角丸四角形 19"/>
          <p:cNvSpPr/>
          <p:nvPr/>
        </p:nvSpPr>
        <p:spPr>
          <a:xfrm>
            <a:off x="303649" y="5447837"/>
            <a:ext cx="11584699" cy="12474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r>
              <a:rPr lang="en-US" altLang="ja-JP" b="1" dirty="0" err="1" smtClean="0"/>
              <a:t>IdealHiyari</a:t>
            </a:r>
            <a:r>
              <a:rPr lang="en-US" altLang="ja-JP" b="1" dirty="0" smtClean="0"/>
              <a:t>  =</a:t>
            </a:r>
            <a:r>
              <a:rPr lang="ja-JP" altLang="en-US" b="1" dirty="0" smtClean="0"/>
              <a:t> </a:t>
            </a:r>
            <a:r>
              <a:rPr lang="en-US" altLang="ja-JP" b="1" dirty="0" smtClean="0"/>
              <a:t>f(</a:t>
            </a:r>
            <a:r>
              <a:rPr lang="en-US" altLang="ja-JP" dirty="0" err="1" smtClean="0"/>
              <a:t>Acceleration.x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SteeringWheel.angle</a:t>
            </a:r>
            <a:r>
              <a:rPr lang="en-US" altLang="ja-JP" dirty="0" smtClean="0"/>
              <a:t>,</a:t>
            </a:r>
          </a:p>
          <a:p>
            <a:r>
              <a:rPr lang="en-US" altLang="ja-JP" dirty="0" smtClean="0"/>
              <a:t>                           </a:t>
            </a:r>
            <a:r>
              <a:rPr lang="en-US" altLang="ja-JP" dirty="0" err="1" smtClean="0"/>
              <a:t>VehicleSpeeBackd.speed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AcceleratorPedalPosition.value</a:t>
            </a:r>
            <a:r>
              <a:rPr lang="en-US" altLang="ja-JP" dirty="0" smtClean="0"/>
              <a:t>,</a:t>
            </a:r>
          </a:p>
          <a:p>
            <a:r>
              <a:rPr lang="en-US" altLang="ja-JP" dirty="0" smtClean="0"/>
              <a:t>                           </a:t>
            </a:r>
            <a:r>
              <a:rPr lang="en-US" altLang="ja-JP" dirty="0" err="1" smtClean="0"/>
              <a:t>Gyro.z</a:t>
            </a:r>
            <a:r>
              <a:rPr lang="en-US" altLang="ja-JP" dirty="0" smtClean="0"/>
              <a:t>, Gear</a:t>
            </a:r>
            <a:r>
              <a:rPr lang="en-US" altLang="ja-JP" b="1" dirty="0" smtClean="0"/>
              <a:t>)</a:t>
            </a:r>
            <a:endParaRPr lang="en-US" altLang="ja-JP" b="1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8171140" y="5172612"/>
            <a:ext cx="3704027" cy="275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dirty="0" smtClean="0"/>
              <a:t>Access</a:t>
            </a:r>
            <a:r>
              <a:rPr lang="ja-JP" altLang="en-US" sz="1200" dirty="0" smtClean="0"/>
              <a:t>さんのデータをを使わせていただきました。</a:t>
            </a:r>
            <a:endParaRPr kumimoji="1"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158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それではデモをどうぞ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106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クレジット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いらすとや</a:t>
            </a:r>
            <a:endParaRPr lang="en-US" altLang="ja-JP" dirty="0" smtClean="0"/>
          </a:p>
          <a:p>
            <a:pPr lvl="1"/>
            <a:r>
              <a:rPr lang="en-US" altLang="ja-JP" dirty="0"/>
              <a:t>http://</a:t>
            </a:r>
            <a:r>
              <a:rPr lang="en-US" altLang="ja-JP" dirty="0" err="1"/>
              <a:t>www.irasutoya.com</a:t>
            </a:r>
            <a:r>
              <a:rPr lang="en-US" altLang="ja-JP" dirty="0"/>
              <a:t>/</a:t>
            </a:r>
            <a:endParaRPr lang="en-US" altLang="ja-JP" dirty="0" smtClean="0"/>
          </a:p>
          <a:p>
            <a:r>
              <a:rPr lang="ja-JP" altLang="en-US" dirty="0" smtClean="0"/>
              <a:t>効果音</a:t>
            </a:r>
            <a:r>
              <a:rPr lang="en-US" altLang="ja-JP" dirty="0" smtClean="0"/>
              <a:t>SE</a:t>
            </a:r>
          </a:p>
          <a:p>
            <a:pPr lvl="1"/>
            <a:r>
              <a:rPr lang="en-US" altLang="ja-JP" dirty="0"/>
              <a:t>http://</a:t>
            </a:r>
            <a:r>
              <a:rPr lang="en-US" altLang="ja-JP" dirty="0" err="1"/>
              <a:t>kouka-on.seesaa.net</a:t>
            </a:r>
            <a:r>
              <a:rPr lang="en-US" altLang="ja-JP" dirty="0"/>
              <a:t>/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7491368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395</Words>
  <Application>Microsoft Macintosh PowerPoint</Application>
  <PresentationFormat>ワイド画面</PresentationFormat>
  <Paragraphs>66</Paragraphs>
  <Slides>8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Wingdings</vt:lpstr>
      <vt:lpstr>Yu Gothic</vt:lpstr>
      <vt:lpstr>Yu Gothic Light</vt:lpstr>
      <vt:lpstr>Arial</vt:lpstr>
      <vt:lpstr>ホワイト</vt:lpstr>
      <vt:lpstr>ひやりん。</vt:lpstr>
      <vt:lpstr>１つの事故の背後に300のヒヤリハット</vt:lpstr>
      <vt:lpstr>認知症疑いの男性高齢者、61％が自動車運転 </vt:lpstr>
      <vt:lpstr>そこで「ひやりん。」 あなたに理想のヒヤリを教えてくれます。 </vt:lpstr>
      <vt:lpstr>理想ヒヤリ度って？</vt:lpstr>
      <vt:lpstr>そこで、理想ヒヤリを近似計算</vt:lpstr>
      <vt:lpstr>それではデモをどうぞ</vt:lpstr>
      <vt:lpstr>クレジット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ひやっと。</dc:title>
  <dc:creator>Junichi Hashimoto</dc:creator>
  <cp:lastModifiedBy>Junichi Hashimoto</cp:lastModifiedBy>
  <cp:revision>20</cp:revision>
  <dcterms:created xsi:type="dcterms:W3CDTF">2017-01-28T09:45:08Z</dcterms:created>
  <dcterms:modified xsi:type="dcterms:W3CDTF">2017-01-29T03:02:33Z</dcterms:modified>
</cp:coreProperties>
</file>

<file path=docProps/thumbnail.jpeg>
</file>